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8" r:id="rId5"/>
    <p:sldId id="267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87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14" autoAdjust="0"/>
  </p:normalViewPr>
  <p:slideViewPr>
    <p:cSldViewPr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61638-8DF9-4C7B-98E3-A5A358E4CE6C}" type="datetimeFigureOut">
              <a:rPr lang="pt-PT" smtClean="0"/>
              <a:pPr/>
              <a:t>22/08/2016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DAA7-340C-47DC-9E03-7013B7605840}" type="slidenum">
              <a:rPr lang="pt-PT" smtClean="0"/>
              <a:pPr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623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E224-668E-467B-A191-5F7464229ED8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A775-6604-4CD7-AA31-48A9D98A8592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9EE9-A476-4A37-B1A8-77D7DD90AEAB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DC8-CB62-4D65-8A5C-501BD0754374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701-00BF-482A-AD0B-3024F7E4A333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244D-43B2-43AD-AF43-AD72F0D73F71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493-BE7F-4D38-A9A3-C6F88CC002D0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09A9-BD3E-44D2-B3EF-7F374A05E898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9D3E-D86D-4561-A833-C0192A50562A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C891-4D68-46C3-890B-D5E7D8B5BAAA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1A56-6C77-49EA-BE68-3F61B1123446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D255-98D0-49EF-AB51-C70EFB2C8A99}" type="datetime1">
              <a:rPr lang="pt-PT" smtClean="0"/>
              <a:pPr/>
              <a:t>22/08/2016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F2C1-9757-4AA4-B23E-65755F11E174}" type="slidenum">
              <a:rPr lang="pt-PT" smtClean="0"/>
              <a:pPr/>
              <a:t>‹nr.›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5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hyperlink" Target="http://www.biodiversityhotspots.org/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o_reduzi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2804" y="1571612"/>
            <a:ext cx="5596716" cy="1390293"/>
          </a:xfrm>
          <a:prstGeom prst="rect">
            <a:avLst/>
          </a:prstGeom>
        </p:spPr>
      </p:pic>
      <p:pic>
        <p:nvPicPr>
          <p:cNvPr id="5" name="Picture 4" descr="Sobreiros_quad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3357562"/>
            <a:ext cx="4967600" cy="1928826"/>
          </a:xfrm>
          <a:prstGeom prst="rect">
            <a:avLst/>
          </a:prstGeom>
        </p:spPr>
      </p:pic>
      <p:pic>
        <p:nvPicPr>
          <p:cNvPr id="6" name="Picture 5" descr="A 8417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51" y="3357562"/>
            <a:ext cx="2571768" cy="1928826"/>
          </a:xfrm>
          <a:prstGeom prst="rect">
            <a:avLst/>
          </a:prstGeom>
        </p:spPr>
      </p:pic>
      <p:pic>
        <p:nvPicPr>
          <p:cNvPr id="7" name="Picture 6" descr="04_300_comprimi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7" y="3358573"/>
            <a:ext cx="1927090" cy="192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357562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-32" y="5286389"/>
            <a:ext cx="9144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944" y="5643578"/>
            <a:ext cx="1310436" cy="8497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absorbent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http://www.corksorb.com/downloads/misc1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63768" y="3764709"/>
            <a:ext cx="50800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928662" y="271462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5"/>
              </a:buBlip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absorption capacity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CorkSorb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was evaluated for different oils and solvents using a test based on the National Standard of Canada number CAN/CGSB-183.2-94.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955061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5"/>
              </a:buBlip>
            </a:pP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oils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solvents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hydrocarbons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fats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without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absorbing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absorbent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955061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Images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microscope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cells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before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absorbing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left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absorbing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oil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right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www.corksorb.com/downloads/mis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195647"/>
            <a:ext cx="2676525" cy="1733551"/>
          </a:xfrm>
          <a:prstGeom prst="rect">
            <a:avLst/>
          </a:prstGeom>
          <a:noFill/>
        </p:spPr>
      </p:pic>
      <p:pic>
        <p:nvPicPr>
          <p:cNvPr id="3076" name="Picture 4" descr="http://www.corksorb.com/downloads/mis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186122"/>
            <a:ext cx="267652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208" y="1872411"/>
            <a:ext cx="3422948" cy="2128093"/>
          </a:xfrm>
          <a:prstGeom prst="rect">
            <a:avLst/>
          </a:prstGeom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CorkSorb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range: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0675" y="2071678"/>
            <a:ext cx="2451127" cy="2500330"/>
            <a:chOff x="620675" y="1928802"/>
            <a:chExt cx="3269065" cy="2928958"/>
          </a:xfrm>
        </p:grpSpPr>
        <p:pic>
          <p:nvPicPr>
            <p:cNvPr id="11" name="Picture 10" descr="080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675" y="1928802"/>
              <a:ext cx="1593871" cy="2928934"/>
            </a:xfrm>
            <a:prstGeom prst="rect">
              <a:avLst/>
            </a:prstGeom>
          </p:spPr>
        </p:pic>
        <p:pic>
          <p:nvPicPr>
            <p:cNvPr id="12" name="Picture 11" descr="091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4545" y="1928802"/>
              <a:ext cx="1675195" cy="2928958"/>
            </a:xfrm>
            <a:prstGeom prst="rect">
              <a:avLst/>
            </a:prstGeom>
          </p:spPr>
        </p:pic>
      </p:grpSp>
      <p:pic>
        <p:nvPicPr>
          <p:cNvPr id="15" name="Picture 14" descr="076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295567"/>
            <a:ext cx="3071834" cy="1705201"/>
          </a:xfrm>
          <a:prstGeom prst="rect">
            <a:avLst/>
          </a:prstGeom>
        </p:spPr>
      </p:pic>
      <p:pic>
        <p:nvPicPr>
          <p:cNvPr id="16" name="Picture 15" descr="060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2857496"/>
            <a:ext cx="2786082" cy="1643436"/>
          </a:xfrm>
          <a:prstGeom prst="rect">
            <a:avLst/>
          </a:prstGeom>
        </p:spPr>
      </p:pic>
      <p:pic>
        <p:nvPicPr>
          <p:cNvPr id="19" name="Picture 18" descr="120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7611" y="4214818"/>
            <a:ext cx="1124851" cy="1857364"/>
          </a:xfrm>
          <a:prstGeom prst="rect">
            <a:avLst/>
          </a:prstGeom>
        </p:spPr>
      </p:pic>
      <p:pic>
        <p:nvPicPr>
          <p:cNvPr id="20" name="Picture 19" descr="145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355" y="4908700"/>
            <a:ext cx="1970068" cy="8777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ploma do prém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595" y="1000108"/>
            <a:ext cx="4339859" cy="5786478"/>
          </a:xfrm>
          <a:prstGeom prst="rect">
            <a:avLst/>
          </a:prstGeom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857232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1857364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Corticeiras’ Amorim Group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300037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 and Sustainability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335756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 as absorbent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2214554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Amorim Environmental Systems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4214818"/>
            <a:ext cx="485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CorkSorb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range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572008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Specifications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4929198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542925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Comparising with other products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2643182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Raw-Material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1500174"/>
            <a:ext cx="742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Company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3857628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Solutions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 descr="Sobreiro jovem reduzi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49" y="1428736"/>
            <a:ext cx="2286017" cy="1961899"/>
          </a:xfrm>
          <a:prstGeom prst="rect">
            <a:avLst/>
          </a:prstGeom>
        </p:spPr>
      </p:pic>
      <p:pic>
        <p:nvPicPr>
          <p:cNvPr id="34" name="Picture 33" descr="Picture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357926" y="3357562"/>
            <a:ext cx="2286040" cy="1371624"/>
          </a:xfrm>
          <a:prstGeom prst="rect">
            <a:avLst/>
          </a:prstGeom>
        </p:spPr>
      </p:pic>
      <p:pic>
        <p:nvPicPr>
          <p:cNvPr id="29" name="Picture 28" descr="home p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4808" y="4169690"/>
            <a:ext cx="2572034" cy="17596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85852" y="5376462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Market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1071538" y="2500306"/>
            <a:ext cx="4062442" cy="263424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42910" y="2071678"/>
            <a:ext cx="4929222" cy="434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 market share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415 M€ turnover in 2009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140 years leading in cork industry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3.200 employees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 companies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production units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 agents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88.445 tons of cork purchased in 2009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3.000.000.000 of cork stoppers produced annually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cork company publishing a Sustainability report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 new applications for patents were submitted in 2007/09</a:t>
            </a:r>
          </a:p>
          <a:p>
            <a:pPr marL="457200" lvl="2" indent="-457200">
              <a:spcBef>
                <a:spcPts val="2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M€ annual investment in R&amp;D</a:t>
            </a:r>
          </a:p>
          <a:p>
            <a:pPr marL="457200" lvl="2" indent="-457200">
              <a:buBlip>
                <a:blip r:embed="rId3"/>
              </a:buBlip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2" indent="-457200">
              <a:buBlip>
                <a:blip r:embed="rId3"/>
              </a:buBlip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" name="Picture 1" descr="image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0800" y="4333375"/>
            <a:ext cx="1571636" cy="1095889"/>
          </a:xfrm>
          <a:prstGeom prst="rect">
            <a:avLst/>
          </a:prstGeom>
          <a:noFill/>
          <a:ln w="19050" cmpd="sng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" name="Picture 4" descr="KSC-04pd-1415:04pd14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0800" y="2357430"/>
            <a:ext cx="1545126" cy="2071702"/>
          </a:xfrm>
          <a:prstGeom prst="rect">
            <a:avLst/>
          </a:prstGeom>
          <a:noFill/>
          <a:ln w="19050" cmpd="sng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8" name="Picture 37" descr="development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952150" y="5423902"/>
            <a:ext cx="1548808" cy="1434122"/>
          </a:xfrm>
          <a:prstGeom prst="rect">
            <a:avLst/>
          </a:prstGeom>
        </p:spPr>
      </p:pic>
      <p:pic>
        <p:nvPicPr>
          <p:cNvPr id="37" name="Picture 36" descr="P2_F700_interior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29322" y="1500174"/>
            <a:ext cx="1606919" cy="106709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7429520" y="2714620"/>
            <a:ext cx="1428760" cy="4214842"/>
            <a:chOff x="6572264" y="734831"/>
            <a:chExt cx="2286016" cy="6337507"/>
          </a:xfrm>
        </p:grpSpPr>
        <p:pic>
          <p:nvPicPr>
            <p:cNvPr id="28" name="Picture 27" descr="save miguel 013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6572264" y="3106287"/>
              <a:ext cx="2286016" cy="2108663"/>
            </a:xfrm>
            <a:prstGeom prst="rect">
              <a:avLst/>
            </a:prstGeom>
          </p:spPr>
        </p:pic>
        <p:pic>
          <p:nvPicPr>
            <p:cNvPr id="30" name="Picture 29" descr="Março 05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6572264" y="734831"/>
              <a:ext cx="2286016" cy="2765607"/>
            </a:xfrm>
            <a:prstGeom prst="rect">
              <a:avLst/>
            </a:prstGeom>
          </p:spPr>
        </p:pic>
        <p:pic>
          <p:nvPicPr>
            <p:cNvPr id="27" name="Picture 26" descr="2008-07_Cafe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572280" y="4786338"/>
              <a:ext cx="2286000" cy="22860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92867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Corticeiras’ Amorim group: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pic>
        <p:nvPicPr>
          <p:cNvPr id="32" name="Picture 31" descr="NASA_escudo termico_ambiente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7429520" y="1500174"/>
            <a:ext cx="1428760" cy="125549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71472" y="157161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indicators:</a:t>
            </a:r>
            <a:endParaRPr lang="en-US" sz="20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ola símbol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3000"/>
          </a:blip>
          <a:stretch>
            <a:fillRect/>
          </a:stretch>
        </p:blipFill>
        <p:spPr>
          <a:xfrm>
            <a:off x="2429089" y="1285860"/>
            <a:ext cx="4500365" cy="4429156"/>
          </a:xfrm>
          <a:prstGeom prst="rect">
            <a:avLst/>
          </a:prstGeom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754865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Amorim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Systems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754997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Mission: to develop solutions for pollution control based on cork.</a:t>
            </a:r>
          </a:p>
          <a:p>
            <a:pPr marL="0"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1"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concept of using a natural product in the fight for environmental protection is fully aligned with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Corticeira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Amorim’s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sustainability policy and company values.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158" y="3143249"/>
            <a:ext cx="3143874" cy="2357453"/>
          </a:xfrm>
          <a:prstGeom prst="rect">
            <a:avLst/>
          </a:prstGeom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 and Sustainability: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14311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Cork is extracted without harming the cork oak.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20" descr="Picture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1" y="3143248"/>
            <a:ext cx="3918869" cy="2357454"/>
          </a:xfrm>
          <a:prstGeom prst="rect">
            <a:avLst/>
          </a:prstGeom>
        </p:spPr>
      </p:pic>
      <p:pic>
        <p:nvPicPr>
          <p:cNvPr id="22" name="Picture 21" descr="F10200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15861" y="3143272"/>
            <a:ext cx="2442089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7" name="Picture 8" descr="http://conservacao.quercusancn.pt/public_html/conservacao/images/stories/nossas/Amor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857892"/>
            <a:ext cx="1071570" cy="694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95506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cork oak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(Quercus </a:t>
            </a:r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Suber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L.)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 slow growing tree that may live for 200 years, which allows it, on average, to be stripped 16 times during its lifetime.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62" y="3286124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Regular extraction of the cork is a fundamental contribution for environmental, economic and social sustainability of the rural areas of the Mediterranean region where the cork oak may be found.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6301" y="3000372"/>
            <a:ext cx="45177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44000" cy="632788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pt-PT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50030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Carbon sink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 2006 the Portuguese cork oak forest represented a carbon sink of around 4.8 million tons of CO2 (5% of total CO2 emissions in Portugal)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955061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</a:t>
            </a:r>
            <a:r>
              <a:rPr lang="pt-PT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Warming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0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42900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pt-PT" sz="16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Fires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Thanks to its unique characteristics, cork acts as a natural barrier to fire, actively protecting the cork oak. After extraction of any cork damaged by fire, the cork forest begins a new cycle of cork production</a:t>
            </a:r>
            <a:r>
              <a:rPr lang="pt-PT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-24"/>
            <a:ext cx="2643206" cy="1620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82545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 and Sustainability: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182779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cork oak forest is the basis of an ecosystem unique in the world, contributing to the survival of many native species of fauna and flora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2637534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Biodiversity</a:t>
            </a:r>
            <a:endParaRPr lang="en-US" sz="20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4463015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cork oak forest is the basis of na ecosystem classified by the Conservation International as one of the thirty four “biodiversity hotspots” of the world(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www.biodiversityhotspots.org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160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4678" y="0"/>
            <a:ext cx="71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angle 20"/>
          <p:cNvSpPr/>
          <p:nvPr/>
        </p:nvSpPr>
        <p:spPr>
          <a:xfrm>
            <a:off x="500034" y="-24"/>
            <a:ext cx="71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441455"/>
            <a:ext cx="2657475" cy="270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" name="Picture 18" descr="li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3" y="4071942"/>
            <a:ext cx="2643206" cy="3486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48"/>
            <a:ext cx="9144000" cy="93375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Content Placeholder 5" descr="logotipo_reduzido_comprimi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04238" cy="69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2C1-9757-4AA4-B23E-65755F11E174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3357554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www.corksorb.com</a:t>
            </a:r>
            <a:endParaRPr lang="pt-PT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14298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Cork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4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pt-PT" sz="24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pt-PT" sz="2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50030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cork oak forest plays a fundamental role in combating desertification insofar as it contributes to fixing soil and organic material, reducing erosion and increasing water retention. 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955061"/>
            <a:ext cx="7000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PT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Fighting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Social &amp; </a:t>
            </a:r>
            <a:r>
              <a:rPr lang="pt-PT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</a:t>
            </a:r>
            <a:r>
              <a:rPr lang="pt-PT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0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Desertification</a:t>
            </a:r>
            <a:endParaRPr lang="pt-PT" sz="20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42900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Blip>
                <a:blip r:embed="rId4"/>
              </a:buBlip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allows for the creation and maintenance of a significant volume of employment in zones that are especially deprived. Approximately 100 000 people depend on cork. (WWF Report) </a:t>
            </a:r>
            <a:endParaRPr lang="pt-PT" sz="16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857752" y="4509323"/>
            <a:ext cx="3615605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Cork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oak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forest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in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Aïn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Draham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, </a:t>
            </a:r>
            <a:r>
              <a:rPr lang="pt-PT" sz="1200" i="1" dirty="0" err="1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Tunisia</a:t>
            </a:r>
            <a:r>
              <a:rPr lang="pt-PT" sz="1200" i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, </a:t>
            </a:r>
            <a:r>
              <a:rPr lang="pt-PT" sz="1200" i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June</a:t>
            </a:r>
            <a:r>
              <a:rPr lang="pt-PT" sz="1200" i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2005</a:t>
            </a:r>
            <a:endParaRPr lang="pt-PT" sz="1200" i="1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541</Words>
  <Application>Microsoft Office PowerPoint</Application>
  <PresentationFormat>Diavoorstelling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Verdana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Macedo Teixeira</dc:creator>
  <cp:lastModifiedBy>Dries Vantomme</cp:lastModifiedBy>
  <cp:revision>79</cp:revision>
  <dcterms:created xsi:type="dcterms:W3CDTF">2010-04-05T09:21:11Z</dcterms:created>
  <dcterms:modified xsi:type="dcterms:W3CDTF">2016-08-22T09:57:14Z</dcterms:modified>
</cp:coreProperties>
</file>